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3618" r:id="rId4"/>
    <p:sldId id="3619" r:id="rId5"/>
    <p:sldId id="3620" r:id="rId6"/>
    <p:sldId id="3621" r:id="rId7"/>
    <p:sldId id="3622" r:id="rId8"/>
    <p:sldId id="3623" r:id="rId9"/>
    <p:sldId id="3624" r:id="rId10"/>
    <p:sldId id="3625" r:id="rId11"/>
    <p:sldId id="3626" r:id="rId12"/>
    <p:sldId id="36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3CC63-5248-45EC-B14E-18D1F0D0938D}" type="datetimeFigureOut">
              <a:rPr lang="en-HK" smtClean="0"/>
              <a:t>6/4/2026</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53C59-9A61-43D4-90B3-AC2471973494}" type="slidenum">
              <a:rPr lang="en-HK" smtClean="0"/>
              <a:t>‹#›</a:t>
            </a:fld>
            <a:endParaRPr lang="en-HK"/>
          </a:p>
        </p:txBody>
      </p:sp>
    </p:spTree>
    <p:extLst>
      <p:ext uri="{BB962C8B-B14F-4D97-AF65-F5344CB8AC3E}">
        <p14:creationId xmlns:p14="http://schemas.microsoft.com/office/powerpoint/2010/main" val="282584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A5744401-714B-4748-95F0-0241254E23FF}" type="slidenum">
              <a:rPr lang="en-US" smtClean="0"/>
              <a:t>12</a:t>
            </a:fld>
            <a:endParaRPr lang="en-US"/>
          </a:p>
        </p:txBody>
      </p:sp>
    </p:spTree>
    <p:extLst>
      <p:ext uri="{BB962C8B-B14F-4D97-AF65-F5344CB8AC3E}">
        <p14:creationId xmlns:p14="http://schemas.microsoft.com/office/powerpoint/2010/main" val="314024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00B1-625F-1037-EFBE-977920A83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92FA2EB0-295B-54C2-ACF7-CA3546914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34345528-1273-807B-612B-26241BC53A9C}"/>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7F54CEDF-2E7B-214C-DEF3-BC4D18F09959}"/>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2BF07B11-9441-562E-8087-C0693CF7E05B}"/>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23868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93EF-052F-0D70-C4BF-46E137D62C46}"/>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5A072968-1ACC-A27F-F892-A9D1E1807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49381CC-2C33-5356-B681-FCD5560FE4D0}"/>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1C0AF2BF-E643-E885-DCCE-3D1C76E43DE2}"/>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0D30CC0-3B91-2F94-FEDE-C944EFF5A1C5}"/>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348289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61606-A304-D8D7-BDD6-38E890BE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F795B1AD-B6C9-2230-75A0-4F1CDB9A5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A1FE4F50-49FF-F906-60D4-B69D2A82086B}"/>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337B72F4-515E-8388-D7B2-FB6607336B0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29B31AFD-47E0-2D5C-562F-0E3990038E8A}"/>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113610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AA65-4FFB-3701-BFF4-282919B105AF}"/>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5E8996C4-B894-9F3E-9718-A4261387D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5D9B595-F02B-0384-C80F-524DD01E84C8}"/>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ABD45D0A-80E1-3857-6663-68718F8FAB5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26A2EC86-A56B-C5DA-4A89-6F2B216B38D0}"/>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345396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CB7D-2AC1-8573-871C-2DF9A3E39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EC7EE0C-2C01-980A-5836-31599D2207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798B1-0B78-E46D-7404-67F7AE218F6E}"/>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4F6371D2-841E-C472-B1F6-B53C79CC25F0}"/>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BD30D66-93C3-489B-F8AE-4D79690651EA}"/>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393556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2E06-F1EF-067E-0033-52CC2647BC9B}"/>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2AC67AB1-463E-3CF6-8070-EDAA636A88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ED8CFE9C-37D7-AEF2-E633-6A747E418D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04428013-8807-C58F-8D79-D7A55096DE0E}"/>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6" name="Footer Placeholder 5">
            <a:extLst>
              <a:ext uri="{FF2B5EF4-FFF2-40B4-BE49-F238E27FC236}">
                <a16:creationId xmlns:a16="http://schemas.microsoft.com/office/drawing/2014/main" id="{26BDCDD8-5466-1617-19A6-B9131819EB7B}"/>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82E24838-0E46-61EC-E06A-C946FD7E19BC}"/>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100315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3A51-A0F7-62BF-85FF-07E5AD90EECD}"/>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AD10A95E-0940-A107-B81E-95E477557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65EA0-CFE6-4707-E0BB-30A5E72EA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9ABAB850-2F42-1E14-BBC8-9F99E2B36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96651-CF9A-8231-1254-FD89BD42E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D26A8FC9-941D-457B-D9EB-28D6E44B68D5}"/>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8" name="Footer Placeholder 7">
            <a:extLst>
              <a:ext uri="{FF2B5EF4-FFF2-40B4-BE49-F238E27FC236}">
                <a16:creationId xmlns:a16="http://schemas.microsoft.com/office/drawing/2014/main" id="{44D0BEDC-BC6C-E4CA-E90C-41A9D66CA099}"/>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197A521E-78B9-5DDD-C443-7CD4F1E8DCC7}"/>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9373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E850-0EA5-1FDE-1EC2-EABD5BA12E5B}"/>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32390DEA-55FA-8CA5-9AB1-F0C03B7FD5F3}"/>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4" name="Footer Placeholder 3">
            <a:extLst>
              <a:ext uri="{FF2B5EF4-FFF2-40B4-BE49-F238E27FC236}">
                <a16:creationId xmlns:a16="http://schemas.microsoft.com/office/drawing/2014/main" id="{C8BD0059-B659-DE19-F78A-7E2B7D1312EE}"/>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B34D1155-79EF-7147-AC45-CE519A7DF10B}"/>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292473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569BC-F51E-EE9E-9CE8-C8F53DD3404D}"/>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3" name="Footer Placeholder 2">
            <a:extLst>
              <a:ext uri="{FF2B5EF4-FFF2-40B4-BE49-F238E27FC236}">
                <a16:creationId xmlns:a16="http://schemas.microsoft.com/office/drawing/2014/main" id="{58F886CA-C048-6448-1A43-EBAAFDB78560}"/>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7BC66B3F-BCDD-A144-36E7-9E2CB79570A7}"/>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96940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025A-4720-D36A-DE79-45103F409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1CDC08B6-6266-2C73-97F6-CB9BF8A3C6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EA36D72D-FCBA-E0D4-92C7-043691419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8A1E6-7034-3FED-C795-ECCD3F10EE15}"/>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6" name="Footer Placeholder 5">
            <a:extLst>
              <a:ext uri="{FF2B5EF4-FFF2-40B4-BE49-F238E27FC236}">
                <a16:creationId xmlns:a16="http://schemas.microsoft.com/office/drawing/2014/main" id="{A2EA5D55-2F40-CEC9-BA90-AC4246B02037}"/>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4973890D-37AE-0022-3DA8-36B0E4BC3665}"/>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420375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FC67-0741-FE2F-177E-F3DE42DB0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D0FD7C3-62CE-D382-E196-604E952E2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3E9A9C8D-5FB7-B23F-6D41-0429D72FF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33127-44A1-BBED-F388-6279F935E3BE}"/>
              </a:ext>
            </a:extLst>
          </p:cNvPr>
          <p:cNvSpPr>
            <a:spLocks noGrp="1"/>
          </p:cNvSpPr>
          <p:nvPr>
            <p:ph type="dt" sz="half" idx="10"/>
          </p:nvPr>
        </p:nvSpPr>
        <p:spPr/>
        <p:txBody>
          <a:bodyPr/>
          <a:lstStyle/>
          <a:p>
            <a:fld id="{27534ACD-3264-4255-A462-F7B9188E1F05}" type="datetimeFigureOut">
              <a:rPr lang="en-HK" smtClean="0"/>
              <a:t>6/4/2026</a:t>
            </a:fld>
            <a:endParaRPr lang="en-HK"/>
          </a:p>
        </p:txBody>
      </p:sp>
      <p:sp>
        <p:nvSpPr>
          <p:cNvPr id="6" name="Footer Placeholder 5">
            <a:extLst>
              <a:ext uri="{FF2B5EF4-FFF2-40B4-BE49-F238E27FC236}">
                <a16:creationId xmlns:a16="http://schemas.microsoft.com/office/drawing/2014/main" id="{DC636892-4CD9-19A0-CBD5-3A1E8B002838}"/>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2D61FC0B-B55D-89AA-4D9E-D6249E7BCF03}"/>
              </a:ext>
            </a:extLst>
          </p:cNvPr>
          <p:cNvSpPr>
            <a:spLocks noGrp="1"/>
          </p:cNvSpPr>
          <p:nvPr>
            <p:ph type="sldNum" sz="quarter" idx="12"/>
          </p:nvPr>
        </p:nvSpPr>
        <p:spPr/>
        <p:txBody>
          <a:bodyPr/>
          <a:lstStyle/>
          <a:p>
            <a:fld id="{CD0BE61B-3AD4-4BDC-A6C1-A6EC9C8B39F0}" type="slidenum">
              <a:rPr lang="en-HK" smtClean="0"/>
              <a:t>‹#›</a:t>
            </a:fld>
            <a:endParaRPr lang="en-HK"/>
          </a:p>
        </p:txBody>
      </p:sp>
    </p:spTree>
    <p:extLst>
      <p:ext uri="{BB962C8B-B14F-4D97-AF65-F5344CB8AC3E}">
        <p14:creationId xmlns:p14="http://schemas.microsoft.com/office/powerpoint/2010/main" val="298953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CFE28E-0A3C-88CA-BCA8-4A85C3DEF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D575C28D-0971-C8A4-3E0A-7920A4714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4C2D43B-5228-5508-A9DD-B6EC68012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534ACD-3264-4255-A462-F7B9188E1F05}" type="datetimeFigureOut">
              <a:rPr lang="en-HK" smtClean="0"/>
              <a:t>6/4/2026</a:t>
            </a:fld>
            <a:endParaRPr lang="en-HK"/>
          </a:p>
        </p:txBody>
      </p:sp>
      <p:sp>
        <p:nvSpPr>
          <p:cNvPr id="5" name="Footer Placeholder 4">
            <a:extLst>
              <a:ext uri="{FF2B5EF4-FFF2-40B4-BE49-F238E27FC236}">
                <a16:creationId xmlns:a16="http://schemas.microsoft.com/office/drawing/2014/main" id="{36A08FD4-03F2-D75A-FD98-7C4E9FD8F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HK"/>
          </a:p>
        </p:txBody>
      </p:sp>
      <p:sp>
        <p:nvSpPr>
          <p:cNvPr id="6" name="Slide Number Placeholder 5">
            <a:extLst>
              <a:ext uri="{FF2B5EF4-FFF2-40B4-BE49-F238E27FC236}">
                <a16:creationId xmlns:a16="http://schemas.microsoft.com/office/drawing/2014/main" id="{35BF61D8-EFDE-C782-5354-3B3D97AE6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0BE61B-3AD4-4BDC-A6C1-A6EC9C8B39F0}" type="slidenum">
              <a:rPr lang="en-HK" smtClean="0"/>
              <a:t>‹#›</a:t>
            </a:fld>
            <a:endParaRPr lang="en-HK"/>
          </a:p>
        </p:txBody>
      </p:sp>
      <p:sp>
        <p:nvSpPr>
          <p:cNvPr id="8" name="TextBox 7">
            <a:extLst>
              <a:ext uri="{FF2B5EF4-FFF2-40B4-BE49-F238E27FC236}">
                <a16:creationId xmlns:a16="http://schemas.microsoft.com/office/drawing/2014/main" id="{1171AB62-4401-76A5-96A8-2377F9E6DB8F}"/>
              </a:ext>
            </a:extLst>
          </p:cNvPr>
          <p:cNvSpPr txBox="1"/>
          <p:nvPr userDrawn="1">
            <p:extLst>
              <p:ext uri="{1162E1C5-73C7-4A58-AE30-91384D911F3F}">
                <p184:classification xmlns:p184="http://schemas.microsoft.com/office/powerpoint/2018/4/main" val="ftr"/>
              </p:ext>
            </p:extLst>
          </p:nvPr>
        </p:nvSpPr>
        <p:spPr>
          <a:xfrm>
            <a:off x="5253800" y="6642100"/>
            <a:ext cx="1712912" cy="152400"/>
          </a:xfrm>
          <a:prstGeom prst="rect">
            <a:avLst/>
          </a:prstGeom>
        </p:spPr>
        <p:txBody>
          <a:bodyPr horzOverflow="overflow" lIns="0" tIns="0" rIns="0" bIns="0">
            <a:spAutoFit/>
          </a:bodyPr>
          <a:lstStyle/>
          <a:p>
            <a:pPr algn="l"/>
            <a:r>
              <a:rPr lang="en-HK" sz="1000">
                <a:solidFill>
                  <a:srgbClr val="000000"/>
                </a:solidFill>
                <a:latin typeface="Calibri" panose="020F0502020204030204" pitchFamily="34" charset="0"/>
                <a:cs typeface="Calibri" panose="020F0502020204030204" pitchFamily="34" charset="0"/>
              </a:rPr>
              <a:t>Information Classification: Public</a:t>
            </a:r>
          </a:p>
        </p:txBody>
      </p:sp>
    </p:spTree>
    <p:extLst>
      <p:ext uri="{BB962C8B-B14F-4D97-AF65-F5344CB8AC3E}">
        <p14:creationId xmlns:p14="http://schemas.microsoft.com/office/powerpoint/2010/main" val="210100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rn.com.hk/"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jpg"/><Relationship Id="rId7" Type="http://schemas.openxmlformats.org/officeDocument/2006/relationships/image" Target="../media/image26.emf"/><Relationship Id="rId12" Type="http://schemas.openxmlformats.org/officeDocument/2006/relationships/hyperlink" Target="https://fernspeed.fern.com.h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hyperlink" Target="mailto:info@fern.com.hk" TargetMode="External"/><Relationship Id="rId5" Type="http://schemas.openxmlformats.org/officeDocument/2006/relationships/hyperlink" Target="mailto:will@fern.com.hk" TargetMode="External"/><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E80EB4-3F74-9ADA-C28E-677D5FC2BBDB}"/>
              </a:ext>
            </a:extLst>
          </p:cNvPr>
          <p:cNvPicPr>
            <a:picLocks noChangeAspect="1"/>
          </p:cNvPicPr>
          <p:nvPr/>
        </p:nvPicPr>
        <p:blipFill>
          <a:blip r:embed="rId2"/>
          <a:stretch>
            <a:fillRect/>
          </a:stretch>
        </p:blipFill>
        <p:spPr>
          <a:xfrm>
            <a:off x="8738545" y="2646156"/>
            <a:ext cx="3235172" cy="2423522"/>
          </a:xfrm>
          <a:prstGeom prst="rect">
            <a:avLst/>
          </a:prstGeom>
          <a:effectLst/>
        </p:spPr>
      </p:pic>
      <p:sp>
        <p:nvSpPr>
          <p:cNvPr id="2" name="Title 1">
            <a:extLst>
              <a:ext uri="{FF2B5EF4-FFF2-40B4-BE49-F238E27FC236}">
                <a16:creationId xmlns:a16="http://schemas.microsoft.com/office/drawing/2014/main" id="{54CB2964-A5FE-2217-06B2-84D261532281}"/>
              </a:ext>
            </a:extLst>
          </p:cNvPr>
          <p:cNvSpPr>
            <a:spLocks noGrp="1"/>
          </p:cNvSpPr>
          <p:nvPr>
            <p:ph type="ctrTitle"/>
          </p:nvPr>
        </p:nvSpPr>
        <p:spPr>
          <a:xfrm>
            <a:off x="901067" y="309821"/>
            <a:ext cx="9725335" cy="992764"/>
          </a:xfrm>
        </p:spPr>
        <p:txBody>
          <a:bodyPr>
            <a:normAutofit/>
          </a:bodyPr>
          <a:lstStyle/>
          <a:p>
            <a:r>
              <a:rPr lang="en-US" sz="4800" u="sng" dirty="0"/>
              <a:t>Catchweight in Oracle NetSuite</a:t>
            </a:r>
            <a:endParaRPr lang="en-HK" sz="4800" u="sng" dirty="0"/>
          </a:p>
        </p:txBody>
      </p:sp>
      <p:sp>
        <p:nvSpPr>
          <p:cNvPr id="3" name="Subtitle 2">
            <a:extLst>
              <a:ext uri="{FF2B5EF4-FFF2-40B4-BE49-F238E27FC236}">
                <a16:creationId xmlns:a16="http://schemas.microsoft.com/office/drawing/2014/main" id="{75B5FDC5-1503-BF96-C3EF-A962F146A55A}"/>
              </a:ext>
            </a:extLst>
          </p:cNvPr>
          <p:cNvSpPr>
            <a:spLocks noGrp="1"/>
          </p:cNvSpPr>
          <p:nvPr>
            <p:ph type="subTitle" idx="1"/>
          </p:nvPr>
        </p:nvSpPr>
        <p:spPr>
          <a:xfrm>
            <a:off x="1455139" y="1261615"/>
            <a:ext cx="8071210" cy="526708"/>
          </a:xfrm>
        </p:spPr>
        <p:txBody>
          <a:bodyPr/>
          <a:lstStyle/>
          <a:p>
            <a:r>
              <a:rPr lang="en-US" dirty="0"/>
              <a:t>FernSpeed SuiteApp v2026.1</a:t>
            </a:r>
            <a:endParaRPr lang="en-HK" dirty="0"/>
          </a:p>
        </p:txBody>
      </p:sp>
      <p:pic>
        <p:nvPicPr>
          <p:cNvPr id="4" name="Picture 3" descr="Logo, company name&#10;&#10;Description automatically generated">
            <a:hlinkClick r:id="rId3"/>
            <a:extLst>
              <a:ext uri="{FF2B5EF4-FFF2-40B4-BE49-F238E27FC236}">
                <a16:creationId xmlns:a16="http://schemas.microsoft.com/office/drawing/2014/main" id="{8513DDE2-B1C2-4B9A-6560-AD91ED3B094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56131" y="236585"/>
            <a:ext cx="1259095" cy="992764"/>
          </a:xfrm>
          <a:prstGeom prst="rect">
            <a:avLst/>
          </a:prstGeom>
        </p:spPr>
      </p:pic>
      <p:sp>
        <p:nvSpPr>
          <p:cNvPr id="6" name="TextBox 5">
            <a:extLst>
              <a:ext uri="{FF2B5EF4-FFF2-40B4-BE49-F238E27FC236}">
                <a16:creationId xmlns:a16="http://schemas.microsoft.com/office/drawing/2014/main" id="{2B5C648A-546E-A3DA-1565-3F8139BCB622}"/>
              </a:ext>
            </a:extLst>
          </p:cNvPr>
          <p:cNvSpPr txBox="1"/>
          <p:nvPr/>
        </p:nvSpPr>
        <p:spPr>
          <a:xfrm>
            <a:off x="218283" y="1919850"/>
            <a:ext cx="7988080" cy="4524315"/>
          </a:xfrm>
          <a:prstGeom prst="rect">
            <a:avLst/>
          </a:prstGeom>
          <a:noFill/>
        </p:spPr>
        <p:txBody>
          <a:bodyPr wrap="square">
            <a:spAutoFit/>
          </a:bodyPr>
          <a:lstStyle/>
          <a:p>
            <a:r>
              <a:rPr lang="en-US" b="1" dirty="0"/>
              <a:t>Catchweight in F&amp;B </a:t>
            </a:r>
            <a:r>
              <a:rPr lang="en-US" dirty="0"/>
              <a:t>is the ability to measure the actual weight of a product at the time of sale/purchase/transfer or usage simultaneously as another measured unit. This is common for fresh produce, meat, seafood, and other perishable items.</a:t>
            </a:r>
          </a:p>
          <a:p>
            <a:r>
              <a:rPr lang="en-US" b="1" dirty="0"/>
              <a:t>For example</a:t>
            </a:r>
            <a:r>
              <a:rPr lang="en-US" dirty="0"/>
              <a:t>, A Chicken is measured in each’s but also has the weight of 1.4 KG. When weighed at the checkout or used in production, the actual weight might be 1.3 KG. The usage would then be charged based on the actual weight (catchweight) of the Chicken. Both units need to be monitored in NetSuite</a:t>
            </a:r>
          </a:p>
          <a:p>
            <a:r>
              <a:rPr lang="en-US" b="1" dirty="0"/>
              <a:t>Key points about catchweight in NetSuite:</a:t>
            </a:r>
            <a:br>
              <a:rPr lang="en-US" dirty="0"/>
            </a:br>
            <a:r>
              <a:rPr lang="en-US" dirty="0"/>
              <a:t>The base unit in NetSuite is the unit for costing and GL Postings, for Chicken this will be Kgs. </a:t>
            </a:r>
          </a:p>
          <a:p>
            <a:r>
              <a:rPr lang="en-US" dirty="0"/>
              <a:t>No changes have been made to the NetSuite standard GL engine or the standard NetSuite inventory engine to maintain the upgrade path and NetSuite integrity.</a:t>
            </a:r>
          </a:p>
          <a:p>
            <a:r>
              <a:rPr lang="en-US" dirty="0"/>
              <a:t>Separate custom inventory records are used to monitor and maintain the catchweight unit </a:t>
            </a:r>
          </a:p>
        </p:txBody>
      </p:sp>
      <p:grpSp>
        <p:nvGrpSpPr>
          <p:cNvPr id="8" name="群組 39">
            <a:extLst>
              <a:ext uri="{FF2B5EF4-FFF2-40B4-BE49-F238E27FC236}">
                <a16:creationId xmlns:a16="http://schemas.microsoft.com/office/drawing/2014/main" id="{973CFE17-B9B0-8E58-F87C-FA1B4D7D8F37}"/>
              </a:ext>
            </a:extLst>
          </p:cNvPr>
          <p:cNvGrpSpPr>
            <a:grpSpLocks noChangeAspect="1"/>
          </p:cNvGrpSpPr>
          <p:nvPr/>
        </p:nvGrpSpPr>
        <p:grpSpPr>
          <a:xfrm>
            <a:off x="10177917" y="5005893"/>
            <a:ext cx="1615522" cy="1615522"/>
            <a:chOff x="9190653" y="3925032"/>
            <a:chExt cx="2123980" cy="2123980"/>
          </a:xfrm>
        </p:grpSpPr>
        <p:sp>
          <p:nvSpPr>
            <p:cNvPr id="9" name="圓角矩形 38">
              <a:extLst>
                <a:ext uri="{FF2B5EF4-FFF2-40B4-BE49-F238E27FC236}">
                  <a16:creationId xmlns:a16="http://schemas.microsoft.com/office/drawing/2014/main" id="{5FBF8BFE-9D88-EC3B-83E1-AC0C659EFDF5}"/>
                </a:ext>
              </a:extLst>
            </p:cNvPr>
            <p:cNvSpPr/>
            <p:nvPr/>
          </p:nvSpPr>
          <p:spPr>
            <a:xfrm>
              <a:off x="9190653" y="3925032"/>
              <a:ext cx="2123980" cy="21239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pic>
          <p:nvPicPr>
            <p:cNvPr id="10" name="image7.png" descr="Qr code&#10;&#10;Description automatically generated">
              <a:extLst>
                <a:ext uri="{FF2B5EF4-FFF2-40B4-BE49-F238E27FC236}">
                  <a16:creationId xmlns:a16="http://schemas.microsoft.com/office/drawing/2014/main" id="{76E07BCA-01C1-11A0-43FB-5D691B0833AA}"/>
                </a:ext>
              </a:extLst>
            </p:cNvPr>
            <p:cNvPicPr>
              <a:picLocks noChangeAspect="1"/>
            </p:cNvPicPr>
            <p:nvPr/>
          </p:nvPicPr>
          <p:blipFill>
            <a:blip r:embed="rId5" cstate="print"/>
            <a:stretch>
              <a:fillRect/>
            </a:stretch>
          </p:blipFill>
          <p:spPr>
            <a:xfrm>
              <a:off x="9338296" y="4072675"/>
              <a:ext cx="1828695" cy="1828695"/>
            </a:xfrm>
            <a:prstGeom prst="rect">
              <a:avLst/>
            </a:prstGeom>
          </p:spPr>
        </p:pic>
      </p:grpSp>
      <p:pic>
        <p:nvPicPr>
          <p:cNvPr id="12" name="Picture 11">
            <a:extLst>
              <a:ext uri="{FF2B5EF4-FFF2-40B4-BE49-F238E27FC236}">
                <a16:creationId xmlns:a16="http://schemas.microsoft.com/office/drawing/2014/main" id="{71FF0337-C64C-2AC4-B8AF-4F739CD9E2E6}"/>
              </a:ext>
            </a:extLst>
          </p:cNvPr>
          <p:cNvPicPr>
            <a:picLocks noChangeAspect="1"/>
          </p:cNvPicPr>
          <p:nvPr/>
        </p:nvPicPr>
        <p:blipFill>
          <a:blip r:embed="rId6"/>
          <a:stretch>
            <a:fillRect/>
          </a:stretch>
        </p:blipFill>
        <p:spPr>
          <a:xfrm>
            <a:off x="9999704" y="1517566"/>
            <a:ext cx="1971950" cy="1105054"/>
          </a:xfrm>
          <a:prstGeom prst="rect">
            <a:avLst/>
          </a:prstGeom>
        </p:spPr>
      </p:pic>
      <p:pic>
        <p:nvPicPr>
          <p:cNvPr id="14" name="Picture 13">
            <a:extLst>
              <a:ext uri="{FF2B5EF4-FFF2-40B4-BE49-F238E27FC236}">
                <a16:creationId xmlns:a16="http://schemas.microsoft.com/office/drawing/2014/main" id="{62A776F5-DA81-7E5E-0793-AC61163BE8DB}"/>
              </a:ext>
            </a:extLst>
          </p:cNvPr>
          <p:cNvPicPr>
            <a:picLocks noChangeAspect="1"/>
          </p:cNvPicPr>
          <p:nvPr/>
        </p:nvPicPr>
        <p:blipFill>
          <a:blip r:embed="rId7"/>
          <a:stretch>
            <a:fillRect/>
          </a:stretch>
        </p:blipFill>
        <p:spPr>
          <a:xfrm>
            <a:off x="154411" y="413835"/>
            <a:ext cx="1419423" cy="638264"/>
          </a:xfrm>
          <a:prstGeom prst="rect">
            <a:avLst/>
          </a:prstGeom>
        </p:spPr>
      </p:pic>
    </p:spTree>
    <p:extLst>
      <p:ext uri="{BB962C8B-B14F-4D97-AF65-F5344CB8AC3E}">
        <p14:creationId xmlns:p14="http://schemas.microsoft.com/office/powerpoint/2010/main" val="30514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Fulfilment, pt 1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258401" y="1089892"/>
            <a:ext cx="11397890" cy="969817"/>
          </a:xfrm>
        </p:spPr>
        <p:txBody>
          <a:bodyPr>
            <a:normAutofit/>
          </a:bodyPr>
          <a:lstStyle/>
          <a:p>
            <a:r>
              <a:rPr lang="en-US" sz="2400" dirty="0"/>
              <a:t>Can add catchweight quantities to the line</a:t>
            </a:r>
          </a:p>
        </p:txBody>
      </p:sp>
      <p:pic>
        <p:nvPicPr>
          <p:cNvPr id="5" name="Picture 4">
            <a:extLst>
              <a:ext uri="{FF2B5EF4-FFF2-40B4-BE49-F238E27FC236}">
                <a16:creationId xmlns:a16="http://schemas.microsoft.com/office/drawing/2014/main" id="{D22F155C-7D14-9A39-93A1-6D2F37092BE5}"/>
              </a:ext>
            </a:extLst>
          </p:cNvPr>
          <p:cNvPicPr>
            <a:picLocks noChangeAspect="1"/>
          </p:cNvPicPr>
          <p:nvPr/>
        </p:nvPicPr>
        <p:blipFill>
          <a:blip r:embed="rId2"/>
          <a:stretch>
            <a:fillRect/>
          </a:stretch>
        </p:blipFill>
        <p:spPr>
          <a:xfrm>
            <a:off x="441037" y="1764147"/>
            <a:ext cx="11028435" cy="35281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5484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Fulfilment, pt2</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8118763" y="1245320"/>
            <a:ext cx="3556000" cy="969817"/>
          </a:xfrm>
        </p:spPr>
        <p:txBody>
          <a:bodyPr>
            <a:normAutofit fontScale="92500" lnSpcReduction="10000"/>
          </a:bodyPr>
          <a:lstStyle/>
          <a:p>
            <a:r>
              <a:rPr lang="en-US" sz="2400" dirty="0"/>
              <a:t>Can alter quantities and details appear in the sub list</a:t>
            </a:r>
          </a:p>
        </p:txBody>
      </p:sp>
      <p:pic>
        <p:nvPicPr>
          <p:cNvPr id="6" name="Picture 5">
            <a:extLst>
              <a:ext uri="{FF2B5EF4-FFF2-40B4-BE49-F238E27FC236}">
                <a16:creationId xmlns:a16="http://schemas.microsoft.com/office/drawing/2014/main" id="{406BF4AF-9F4C-0BAC-3449-9D4E1D26C0C8}"/>
              </a:ext>
            </a:extLst>
          </p:cNvPr>
          <p:cNvPicPr>
            <a:picLocks noChangeAspect="1"/>
          </p:cNvPicPr>
          <p:nvPr/>
        </p:nvPicPr>
        <p:blipFill>
          <a:blip r:embed="rId2"/>
          <a:stretch>
            <a:fillRect/>
          </a:stretch>
        </p:blipFill>
        <p:spPr>
          <a:xfrm>
            <a:off x="219178" y="1240618"/>
            <a:ext cx="7586215" cy="493177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0A4707D-529F-5A00-6134-7256064E4BAA}"/>
              </a:ext>
            </a:extLst>
          </p:cNvPr>
          <p:cNvPicPr>
            <a:picLocks noChangeAspect="1"/>
          </p:cNvPicPr>
          <p:nvPr/>
        </p:nvPicPr>
        <p:blipFill>
          <a:blip r:embed="rId3"/>
          <a:stretch>
            <a:fillRect/>
          </a:stretch>
        </p:blipFill>
        <p:spPr>
          <a:xfrm>
            <a:off x="1978927" y="4596682"/>
            <a:ext cx="8956927" cy="20439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812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DEDD824-5F17-FD4C-8678-31E6DB8824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0" name="群組 39">
            <a:extLst>
              <a:ext uri="{FF2B5EF4-FFF2-40B4-BE49-F238E27FC236}">
                <a16:creationId xmlns:a16="http://schemas.microsoft.com/office/drawing/2014/main" id="{8248C720-F134-8E48-8AD4-08149356900D}"/>
              </a:ext>
            </a:extLst>
          </p:cNvPr>
          <p:cNvGrpSpPr>
            <a:grpSpLocks noChangeAspect="1"/>
          </p:cNvGrpSpPr>
          <p:nvPr/>
        </p:nvGrpSpPr>
        <p:grpSpPr>
          <a:xfrm>
            <a:off x="9667214" y="4013184"/>
            <a:ext cx="1980000" cy="1980000"/>
            <a:chOff x="9190653" y="3925032"/>
            <a:chExt cx="2123980" cy="2123980"/>
          </a:xfrm>
        </p:grpSpPr>
        <p:sp>
          <p:nvSpPr>
            <p:cNvPr id="39" name="圓角矩形 38">
              <a:extLst>
                <a:ext uri="{FF2B5EF4-FFF2-40B4-BE49-F238E27FC236}">
                  <a16:creationId xmlns:a16="http://schemas.microsoft.com/office/drawing/2014/main" id="{2573713A-DD4A-9C47-8EB7-173F5F15CD84}"/>
                </a:ext>
              </a:extLst>
            </p:cNvPr>
            <p:cNvSpPr/>
            <p:nvPr/>
          </p:nvSpPr>
          <p:spPr>
            <a:xfrm>
              <a:off x="9190653" y="3925032"/>
              <a:ext cx="2123980" cy="21239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pic>
          <p:nvPicPr>
            <p:cNvPr id="14" name="image7.png" descr="Qr code&#10;&#10;Description automatically generated">
              <a:extLst>
                <a:ext uri="{FF2B5EF4-FFF2-40B4-BE49-F238E27FC236}">
                  <a16:creationId xmlns:a16="http://schemas.microsoft.com/office/drawing/2014/main" id="{0E53A339-A97A-3949-94F0-570BD07AF63F}"/>
                </a:ext>
              </a:extLst>
            </p:cNvPr>
            <p:cNvPicPr>
              <a:picLocks noChangeAspect="1"/>
            </p:cNvPicPr>
            <p:nvPr/>
          </p:nvPicPr>
          <p:blipFill>
            <a:blip r:embed="rId4" cstate="print"/>
            <a:stretch>
              <a:fillRect/>
            </a:stretch>
          </p:blipFill>
          <p:spPr>
            <a:xfrm>
              <a:off x="9338296" y="4072675"/>
              <a:ext cx="1828695" cy="1828695"/>
            </a:xfrm>
            <a:prstGeom prst="rect">
              <a:avLst/>
            </a:prstGeom>
          </p:spPr>
        </p:pic>
      </p:grpSp>
      <p:sp>
        <p:nvSpPr>
          <p:cNvPr id="16" name="Content Placeholder 2">
            <a:extLst>
              <a:ext uri="{FF2B5EF4-FFF2-40B4-BE49-F238E27FC236}">
                <a16:creationId xmlns:a16="http://schemas.microsoft.com/office/drawing/2014/main" id="{EE12B60A-F1F1-264E-BEB1-9409DDA58CC8}"/>
              </a:ext>
            </a:extLst>
          </p:cNvPr>
          <p:cNvSpPr txBox="1">
            <a:spLocks/>
          </p:cNvSpPr>
          <p:nvPr/>
        </p:nvSpPr>
        <p:spPr>
          <a:xfrm>
            <a:off x="580512" y="550505"/>
            <a:ext cx="7644627" cy="2360593"/>
          </a:xfrm>
          <a:prstGeom prst="rect">
            <a:avLst/>
          </a:prstGeom>
        </p:spPr>
        <p:txBody>
          <a:bodyPr vert="horz" lIns="91440" tIns="45720" rIns="91440" bIns="45720" rtlCol="0" anchor="ctr">
            <a:normAutofit/>
          </a:bodyPr>
          <a:lstStyle>
            <a:lvl1pPr marL="150280" marR="0" indent="-150280" algn="l" defTabSz="914377" rtl="0" eaLnBrk="1" fontAlgn="auto" latinLnBrk="0" hangingPunct="1">
              <a:lnSpc>
                <a:spcPct val="100000"/>
              </a:lnSpc>
              <a:spcBef>
                <a:spcPts val="1333"/>
              </a:spcBef>
              <a:spcAft>
                <a:spcPts val="0"/>
              </a:spcAft>
              <a:buClrTx/>
              <a:buSzTx/>
              <a:buFont typeface="Arial" panose="020B0604020202020204" pitchFamily="34" charset="0"/>
              <a:buChar char="•"/>
              <a:tabLst/>
              <a:defRPr sz="1867" kern="1200">
                <a:solidFill>
                  <a:schemeClr val="tx1"/>
                </a:solidFill>
                <a:latin typeface="Arial" panose="020B0604020202020204" pitchFamily="34" charset="0"/>
                <a:ea typeface="+mn-ea"/>
                <a:cs typeface="Arial" panose="020B0604020202020204" pitchFamily="34" charset="0"/>
              </a:defRPr>
            </a:lvl1pPr>
            <a:lvl2pPr marL="304792" indent="-150280"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5089" indent="-230712"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4393" indent="-232828"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663F22"/>
                </a:solidFill>
                <a:effectLst/>
                <a:uLnTx/>
                <a:uFillTx/>
                <a:latin typeface="Arial Black" panose="020B0A04020102020204" pitchFamily="34" charset="0"/>
                <a:ea typeface="+mn-ea"/>
                <a:cs typeface="Arial" panose="020B0604020202020204" pitchFamily="34" charset="0"/>
              </a:rPr>
              <a:t>Thank you!!</a:t>
            </a:r>
          </a:p>
          <a:p>
            <a:pPr marL="0" marR="0" lvl="0" indent="0"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lang="en-US" sz="2400" b="1" dirty="0">
              <a:solidFill>
                <a:srgbClr val="663F22"/>
              </a:solidFill>
              <a:latin typeface="Arial Black" panose="020B0A04020102020204" pitchFamily="34" charset="0"/>
              <a:hlinkClick r:id="rId5"/>
            </a:endParaRPr>
          </a:p>
          <a:p>
            <a:pPr marL="0" marR="0" lvl="0" indent="0"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en-US" sz="2400" b="1" dirty="0">
                <a:solidFill>
                  <a:srgbClr val="663F22"/>
                </a:solidFill>
                <a:latin typeface="Arial Black" panose="020B0A04020102020204" pitchFamily="34" charset="0"/>
                <a:hlinkClick r:id="rId5"/>
              </a:rPr>
              <a:t>will@fern.com.hk</a:t>
            </a:r>
            <a:r>
              <a:rPr lang="en-US" sz="2400" b="1" dirty="0">
                <a:solidFill>
                  <a:srgbClr val="663F22"/>
                </a:solidFill>
                <a:latin typeface="Arial Black" panose="020B0A04020102020204" pitchFamily="34" charset="0"/>
              </a:rPr>
              <a:t> </a:t>
            </a:r>
          </a:p>
          <a:p>
            <a:pPr marL="0" marR="0" lvl="0" indent="0"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en-HK" sz="1800" dirty="0">
                <a:solidFill>
                  <a:srgbClr val="545454"/>
                </a:solidFill>
                <a:effectLst/>
                <a:latin typeface="Arial" panose="020B0604020202020204" pitchFamily="34" charset="0"/>
                <a:ea typeface="Times New Roman" panose="02020603050405020304" pitchFamily="18" charset="0"/>
              </a:rPr>
              <a:t>+63 9777 2290 94 (Philippines)</a:t>
            </a:r>
            <a:endParaRPr kumimoji="0" lang="en-US" sz="3200" b="1" i="0" u="none" strike="noStrike" kern="1200" cap="none" spc="0" normalizeH="0" baseline="0" noProof="0" dirty="0">
              <a:ln>
                <a:noFill/>
              </a:ln>
              <a:solidFill>
                <a:srgbClr val="663F22"/>
              </a:solidFill>
              <a:effectLst/>
              <a:uLnTx/>
              <a:uFillTx/>
              <a:latin typeface="Arial Black" panose="020B0A04020102020204" pitchFamily="34" charset="0"/>
              <a:ea typeface="+mn-ea"/>
              <a:cs typeface="Arial" panose="020B0604020202020204" pitchFamily="34" charset="0"/>
            </a:endParaRPr>
          </a:p>
        </p:txBody>
      </p:sp>
      <p:grpSp>
        <p:nvGrpSpPr>
          <p:cNvPr id="38" name="群組 37">
            <a:extLst>
              <a:ext uri="{FF2B5EF4-FFF2-40B4-BE49-F238E27FC236}">
                <a16:creationId xmlns:a16="http://schemas.microsoft.com/office/drawing/2014/main" id="{EE110B5F-018B-CA44-9CE9-50008697E98D}"/>
              </a:ext>
            </a:extLst>
          </p:cNvPr>
          <p:cNvGrpSpPr/>
          <p:nvPr/>
        </p:nvGrpSpPr>
        <p:grpSpPr>
          <a:xfrm>
            <a:off x="580511" y="3429000"/>
            <a:ext cx="7927385" cy="3428999"/>
            <a:chOff x="580511" y="3429000"/>
            <a:chExt cx="7927385" cy="3428999"/>
          </a:xfrm>
        </p:grpSpPr>
        <p:sp>
          <p:nvSpPr>
            <p:cNvPr id="15" name="Content Placeholder 2">
              <a:extLst>
                <a:ext uri="{FF2B5EF4-FFF2-40B4-BE49-F238E27FC236}">
                  <a16:creationId xmlns:a16="http://schemas.microsoft.com/office/drawing/2014/main" id="{3FE2CD69-924D-2D42-9430-51F9960443CD}"/>
                </a:ext>
              </a:extLst>
            </p:cNvPr>
            <p:cNvSpPr txBox="1">
              <a:spLocks/>
            </p:cNvSpPr>
            <p:nvPr/>
          </p:nvSpPr>
          <p:spPr>
            <a:xfrm>
              <a:off x="580511" y="3429000"/>
              <a:ext cx="7927385" cy="34289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3000" b="1" dirty="0">
                  <a:solidFill>
                    <a:schemeClr val="bg1"/>
                  </a:solidFill>
                  <a:latin typeface="Arial" panose="020B0604020202020204" pitchFamily="34" charset="0"/>
                  <a:cs typeface="Arial" panose="020B0604020202020204" pitchFamily="34" charset="0"/>
                </a:rPr>
                <a:t>Contact Us </a:t>
              </a:r>
            </a:p>
            <a:p>
              <a:pPr marL="0" indent="0">
                <a:lnSpc>
                  <a:spcPct val="100000"/>
                </a:lnSpc>
                <a:spcBef>
                  <a:spcPts val="0"/>
                </a:spcBef>
                <a:buFontTx/>
                <a:buNone/>
                <a:defRPr/>
              </a:pPr>
              <a:r>
                <a:rPr lang="en-US" sz="1600" dirty="0">
                  <a:solidFill>
                    <a:schemeClr val="bg1"/>
                  </a:solidFill>
                  <a:latin typeface="Arial" panose="020B0604020202020204" pitchFamily="34" charset="0"/>
                  <a:cs typeface="Arial" panose="020B0604020202020204" pitchFamily="34" charset="0"/>
                </a:rPr>
                <a:t> </a:t>
              </a:r>
            </a:p>
          </p:txBody>
        </p:sp>
        <p:pic>
          <p:nvPicPr>
            <p:cNvPr id="12" name="圖片 11">
              <a:extLst>
                <a:ext uri="{FF2B5EF4-FFF2-40B4-BE49-F238E27FC236}">
                  <a16:creationId xmlns:a16="http://schemas.microsoft.com/office/drawing/2014/main" id="{13280143-E3DE-554F-8173-DDA5C006C50E}"/>
                </a:ext>
              </a:extLst>
            </p:cNvPr>
            <p:cNvPicPr>
              <a:picLocks noChangeAspect="1"/>
            </p:cNvPicPr>
            <p:nvPr/>
          </p:nvPicPr>
          <p:blipFill>
            <a:blip r:embed="rId6"/>
            <a:stretch>
              <a:fillRect/>
            </a:stretch>
          </p:blipFill>
          <p:spPr>
            <a:xfrm>
              <a:off x="725840" y="4095739"/>
              <a:ext cx="257625" cy="171750"/>
            </a:xfrm>
            <a:prstGeom prst="rect">
              <a:avLst/>
            </a:prstGeom>
          </p:spPr>
        </p:pic>
        <p:pic>
          <p:nvPicPr>
            <p:cNvPr id="35" name="圖片 34">
              <a:extLst>
                <a:ext uri="{FF2B5EF4-FFF2-40B4-BE49-F238E27FC236}">
                  <a16:creationId xmlns:a16="http://schemas.microsoft.com/office/drawing/2014/main" id="{8DE16E32-4507-3E43-AE68-533CF95F21B3}"/>
                </a:ext>
              </a:extLst>
            </p:cNvPr>
            <p:cNvPicPr>
              <a:picLocks noChangeAspect="1"/>
            </p:cNvPicPr>
            <p:nvPr/>
          </p:nvPicPr>
          <p:blipFill>
            <a:blip r:embed="rId7"/>
            <a:stretch>
              <a:fillRect/>
            </a:stretch>
          </p:blipFill>
          <p:spPr>
            <a:xfrm>
              <a:off x="744970" y="5313940"/>
              <a:ext cx="219364" cy="288636"/>
            </a:xfrm>
            <a:prstGeom prst="rect">
              <a:avLst/>
            </a:prstGeom>
          </p:spPr>
        </p:pic>
        <p:pic>
          <p:nvPicPr>
            <p:cNvPr id="36" name="圖片 35">
              <a:extLst>
                <a:ext uri="{FF2B5EF4-FFF2-40B4-BE49-F238E27FC236}">
                  <a16:creationId xmlns:a16="http://schemas.microsoft.com/office/drawing/2014/main" id="{05A2D9F1-03D4-5840-B8CC-DE8C3083E539}"/>
                </a:ext>
              </a:extLst>
            </p:cNvPr>
            <p:cNvPicPr>
              <a:picLocks noChangeAspect="1"/>
            </p:cNvPicPr>
            <p:nvPr/>
          </p:nvPicPr>
          <p:blipFill>
            <a:blip r:embed="rId8"/>
            <a:stretch>
              <a:fillRect/>
            </a:stretch>
          </p:blipFill>
          <p:spPr>
            <a:xfrm>
              <a:off x="754464" y="5762885"/>
              <a:ext cx="200376" cy="257625"/>
            </a:xfrm>
            <a:prstGeom prst="rect">
              <a:avLst/>
            </a:prstGeom>
          </p:spPr>
        </p:pic>
        <p:pic>
          <p:nvPicPr>
            <p:cNvPr id="37" name="圖片 36">
              <a:extLst>
                <a:ext uri="{FF2B5EF4-FFF2-40B4-BE49-F238E27FC236}">
                  <a16:creationId xmlns:a16="http://schemas.microsoft.com/office/drawing/2014/main" id="{D5EB0797-093A-D74C-B062-CDF0E62AE18D}"/>
                </a:ext>
              </a:extLst>
            </p:cNvPr>
            <p:cNvPicPr>
              <a:picLocks noChangeAspect="1"/>
            </p:cNvPicPr>
            <p:nvPr/>
          </p:nvPicPr>
          <p:blipFill>
            <a:blip r:embed="rId9"/>
            <a:stretch>
              <a:fillRect/>
            </a:stretch>
          </p:blipFill>
          <p:spPr>
            <a:xfrm>
              <a:off x="733950" y="4502144"/>
              <a:ext cx="241405" cy="241405"/>
            </a:xfrm>
            <a:prstGeom prst="rect">
              <a:avLst/>
            </a:prstGeom>
          </p:spPr>
        </p:pic>
      </p:grpSp>
      <p:pic>
        <p:nvPicPr>
          <p:cNvPr id="2" name="Picture 1" descr="Logo, company name&#10;&#10;Description automatically generated">
            <a:extLst>
              <a:ext uri="{FF2B5EF4-FFF2-40B4-BE49-F238E27FC236}">
                <a16:creationId xmlns:a16="http://schemas.microsoft.com/office/drawing/2014/main" id="{9AC9AFC9-6BC4-F5BB-C6B2-B24AFD8C18F3}"/>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9125572" y="736676"/>
            <a:ext cx="2521642" cy="1988250"/>
          </a:xfrm>
          <a:prstGeom prst="rect">
            <a:avLst/>
          </a:prstGeom>
        </p:spPr>
      </p:pic>
      <p:graphicFrame>
        <p:nvGraphicFramePr>
          <p:cNvPr id="4" name="表格 3"/>
          <p:cNvGraphicFramePr>
            <a:graphicFrameLocks noGrp="1"/>
          </p:cNvGraphicFramePr>
          <p:nvPr>
            <p:extLst>
              <p:ext uri="{D42A27DB-BD31-4B8C-83A1-F6EECF244321}">
                <p14:modId xmlns:p14="http://schemas.microsoft.com/office/powerpoint/2010/main" val="3974221963"/>
              </p:ext>
            </p:extLst>
          </p:nvPr>
        </p:nvGraphicFramePr>
        <p:xfrm>
          <a:off x="658366" y="4013184"/>
          <a:ext cx="9216000" cy="2523755"/>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4010121338"/>
                    </a:ext>
                  </a:extLst>
                </a:gridCol>
                <a:gridCol w="4248000">
                  <a:extLst>
                    <a:ext uri="{9D8B030D-6E8A-4147-A177-3AD203B41FA5}">
                      <a16:colId xmlns:a16="http://schemas.microsoft.com/office/drawing/2014/main" val="20000"/>
                    </a:ext>
                  </a:extLst>
                </a:gridCol>
                <a:gridCol w="360000">
                  <a:extLst>
                    <a:ext uri="{9D8B030D-6E8A-4147-A177-3AD203B41FA5}">
                      <a16:colId xmlns:a16="http://schemas.microsoft.com/office/drawing/2014/main" val="4209240497"/>
                    </a:ext>
                  </a:extLst>
                </a:gridCol>
                <a:gridCol w="4248000">
                  <a:extLst>
                    <a:ext uri="{9D8B030D-6E8A-4147-A177-3AD203B41FA5}">
                      <a16:colId xmlns:a16="http://schemas.microsoft.com/office/drawing/2014/main" val="20001"/>
                    </a:ext>
                  </a:extLst>
                </a:gridCol>
              </a:tblGrid>
              <a:tr h="426395">
                <a:tc>
                  <a:txBody>
                    <a:bodyPr/>
                    <a:lstStyle/>
                    <a:p>
                      <a:pPr>
                        <a:lnSpc>
                          <a:spcPct val="100000"/>
                        </a:lnSpc>
                        <a:spcBef>
                          <a:spcPts val="0"/>
                        </a:spcBef>
                        <a:spcAft>
                          <a:spcPts val="1200"/>
                        </a:spcAft>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100000"/>
                        </a:lnSpc>
                        <a:spcBef>
                          <a:spcPts val="0"/>
                        </a:spcBef>
                        <a:spcAft>
                          <a:spcPts val="1200"/>
                        </a:spcAft>
                      </a:pPr>
                      <a:r>
                        <a:rPr lang="en-US" altLang="zh-HK" sz="1600" dirty="0">
                          <a:solidFill>
                            <a:schemeClr val="bg1"/>
                          </a:solidFill>
                          <a:latin typeface="Arial" panose="020B0604020202020204" pitchFamily="34" charset="0"/>
                          <a:cs typeface="Arial" panose="020B0604020202020204" pitchFamily="34" charset="0"/>
                          <a:hlinkClick r:id="rId11"/>
                        </a:rPr>
                        <a:t>info@fern.com.hk</a:t>
                      </a: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zh-HK" alt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zh-HK" alt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600" dirty="0">
                          <a:solidFill>
                            <a:schemeClr val="bg1"/>
                          </a:solidFill>
                          <a:latin typeface="Arial" panose="020B0604020202020204" pitchFamily="34" charset="0"/>
                          <a:cs typeface="Arial" panose="020B0604020202020204" pitchFamily="34" charset="0"/>
                          <a:hlinkClick r:id="rId12"/>
                        </a:rPr>
                        <a:t>https://fernspeed.fern.com.hk/</a:t>
                      </a: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3467857"/>
                  </a:ext>
                </a:extLst>
              </a:tr>
              <a:tr h="4248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600" b="1" dirty="0">
                          <a:solidFill>
                            <a:schemeClr val="bg1"/>
                          </a:solidFill>
                          <a:latin typeface="Arial" panose="020B0604020202020204" pitchFamily="34" charset="0"/>
                          <a:cs typeface="Arial" panose="020B0604020202020204" pitchFamily="34" charset="0"/>
                        </a:rPr>
                        <a:t>Hong Kong Office:</a:t>
                      </a:r>
                    </a:p>
                  </a:txBody>
                  <a:tcPr>
                    <a:lnL>
                      <a:noFill/>
                    </a:lnL>
                    <a:lnR>
                      <a:noFill/>
                    </a:lnR>
                    <a:lnT>
                      <a:noFill/>
                    </a:lnT>
                    <a:lnB>
                      <a:noFill/>
                    </a:lnB>
                    <a:lnTlToBr w="12700" cmpd="sng">
                      <a:noFill/>
                      <a:prstDash val="solid"/>
                    </a:lnTlToBr>
                    <a:lnBlToTr w="12700" cmpd="sng">
                      <a:noFill/>
                      <a:prstDash val="solid"/>
                    </a:lnBlToTr>
                  </a:tcPr>
                </a:tc>
                <a:tc hMerge="1">
                  <a:txBody>
                    <a:bodyPr/>
                    <a:lstStyle/>
                    <a:p>
                      <a:endParaRPr dirty="0"/>
                    </a:p>
                  </a:txBody>
                  <a:tcPr>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600" b="1" dirty="0">
                          <a:solidFill>
                            <a:schemeClr val="bg1"/>
                          </a:solidFill>
                          <a:latin typeface="Arial" panose="020B0604020202020204" pitchFamily="34" charset="0"/>
                          <a:cs typeface="Arial" panose="020B0604020202020204" pitchFamily="34" charset="0"/>
                        </a:rPr>
                        <a:t>Manila Office:</a:t>
                      </a:r>
                    </a:p>
                  </a:txBody>
                  <a:tcPr>
                    <a:lnL>
                      <a:noFill/>
                    </a:lnL>
                    <a:lnR>
                      <a:noFill/>
                    </a:lnR>
                    <a:lnT>
                      <a:noFill/>
                    </a:lnT>
                    <a:lnB>
                      <a:noFill/>
                    </a:lnB>
                    <a:lnTlToBr w="12700" cmpd="sng">
                      <a:noFill/>
                      <a:prstDash val="solid"/>
                    </a:lnTlToBr>
                    <a:lnBlToTr w="12700" cmpd="sng">
                      <a:noFill/>
                      <a:prstDash val="solid"/>
                    </a:lnBlToTr>
                  </a:tcPr>
                </a:tc>
                <a:tc hMerge="1">
                  <a:txBody>
                    <a:bodyPr/>
                    <a:lstStyle/>
                    <a:p>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2561727"/>
                  </a:ext>
                </a:extLst>
              </a:tr>
              <a:tr h="42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600" dirty="0">
                          <a:solidFill>
                            <a:schemeClr val="bg1"/>
                          </a:solidFill>
                          <a:latin typeface="Arial" panose="020B0604020202020204" pitchFamily="34" charset="0"/>
                          <a:cs typeface="Arial" panose="020B0604020202020204" pitchFamily="34" charset="0"/>
                        </a:rPr>
                        <a:t>+852 2899 2273</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600" dirty="0">
                          <a:solidFill>
                            <a:schemeClr val="bg1"/>
                          </a:solidFill>
                          <a:latin typeface="Arial" panose="020B0604020202020204" pitchFamily="34" charset="0"/>
                          <a:cs typeface="Arial" panose="020B0604020202020204" pitchFamily="34" charset="0"/>
                        </a:rPr>
                        <a:t>+63 2 8776 8307</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endParaRPr lang="zh-HK" alt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altLang="zh-HK" sz="1600" kern="1200" dirty="0">
                          <a:solidFill>
                            <a:schemeClr val="bg1"/>
                          </a:solidFill>
                          <a:latin typeface="Arial"/>
                          <a:ea typeface="+mn-ea"/>
                          <a:cs typeface="Arial"/>
                        </a:rPr>
                        <a:t>608, Sunbeam Centre, 27 Shing Yip Street, Kwun Tong, Hong Kong </a:t>
                      </a:r>
                      <a:endParaRPr lang="en-US" altLang="zh-HK" sz="1600" kern="1200" dirty="0">
                        <a:solidFill>
                          <a:schemeClr val="bg1"/>
                        </a:solidFill>
                        <a:latin typeface="Arial" panose="020B0604020202020204" pitchFamily="34" charset="0"/>
                        <a:ea typeface="+mn-ea"/>
                        <a:cs typeface="Arial" panose="020B0604020202020204" pitchFamily="34" charset="0"/>
                      </a:endParaRPr>
                    </a:p>
                    <a:p>
                      <a:endParaRPr lang="zh-HK" altLang="en-US" sz="1600" dirty="0">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altLang="zh-HK" sz="1600" kern="1200" dirty="0">
                        <a:solidFill>
                          <a:schemeClr val="bg1"/>
                        </a:solidFill>
                        <a:latin typeface="Arial"/>
                        <a:ea typeface="+mn-ea"/>
                        <a:cs typeface="Aria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HK" sz="1600" dirty="0">
                          <a:solidFill>
                            <a:schemeClr val="bg1"/>
                          </a:solidFill>
                        </a:rPr>
                        <a:t>Level 10-01 One Global Place</a:t>
                      </a:r>
                    </a:p>
                    <a:p>
                      <a:r>
                        <a:rPr lang="en-HK" sz="1600" dirty="0">
                          <a:solidFill>
                            <a:schemeClr val="bg1"/>
                          </a:solidFill>
                        </a:rPr>
                        <a:t>25</a:t>
                      </a:r>
                      <a:r>
                        <a:rPr lang="en-HK" sz="1600" baseline="30000" dirty="0">
                          <a:solidFill>
                            <a:schemeClr val="bg1"/>
                          </a:solidFill>
                        </a:rPr>
                        <a:t>th</a:t>
                      </a:r>
                      <a:r>
                        <a:rPr lang="en-HK" sz="1600" dirty="0">
                          <a:solidFill>
                            <a:schemeClr val="bg1"/>
                          </a:solidFill>
                        </a:rPr>
                        <a:t> Street &amp; 5</a:t>
                      </a:r>
                      <a:r>
                        <a:rPr lang="en-HK" sz="1600" baseline="30000" dirty="0">
                          <a:solidFill>
                            <a:schemeClr val="bg1"/>
                          </a:solidFill>
                        </a:rPr>
                        <a:t>th</a:t>
                      </a:r>
                      <a:r>
                        <a:rPr lang="en-HK" sz="1600" dirty="0">
                          <a:solidFill>
                            <a:schemeClr val="bg1"/>
                          </a:solidFill>
                        </a:rPr>
                        <a:t> Avenue, BGC, Taguig City, </a:t>
                      </a:r>
                    </a:p>
                    <a:p>
                      <a:r>
                        <a:rPr lang="en-HK" sz="1600" dirty="0">
                          <a:solidFill>
                            <a:schemeClr val="bg1"/>
                          </a:solidFill>
                        </a:rPr>
                        <a:t>NCR, Manila, Philippines 1632</a:t>
                      </a:r>
                      <a:endParaRPr lang="en-HK" sz="1600" dirty="0">
                        <a:solidFill>
                          <a:schemeClr val="bg1"/>
                        </a:solid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8" name="圖片 34">
            <a:extLst>
              <a:ext uri="{FF2B5EF4-FFF2-40B4-BE49-F238E27FC236}">
                <a16:creationId xmlns:a16="http://schemas.microsoft.com/office/drawing/2014/main" id="{BA9C0877-52CF-7E65-BEC5-FB7399F2B2F7}"/>
              </a:ext>
            </a:extLst>
          </p:cNvPr>
          <p:cNvPicPr>
            <a:picLocks noChangeAspect="1"/>
          </p:cNvPicPr>
          <p:nvPr/>
        </p:nvPicPr>
        <p:blipFill>
          <a:blip r:embed="rId7"/>
          <a:stretch>
            <a:fillRect/>
          </a:stretch>
        </p:blipFill>
        <p:spPr>
          <a:xfrm>
            <a:off x="5349298" y="5313940"/>
            <a:ext cx="219364" cy="288636"/>
          </a:xfrm>
          <a:prstGeom prst="rect">
            <a:avLst/>
          </a:prstGeom>
        </p:spPr>
      </p:pic>
      <p:pic>
        <p:nvPicPr>
          <p:cNvPr id="19" name="圖片 35">
            <a:extLst>
              <a:ext uri="{FF2B5EF4-FFF2-40B4-BE49-F238E27FC236}">
                <a16:creationId xmlns:a16="http://schemas.microsoft.com/office/drawing/2014/main" id="{30F77CAD-F6B9-880E-5518-470E89C59D66}"/>
              </a:ext>
            </a:extLst>
          </p:cNvPr>
          <p:cNvPicPr>
            <a:picLocks noChangeAspect="1"/>
          </p:cNvPicPr>
          <p:nvPr/>
        </p:nvPicPr>
        <p:blipFill>
          <a:blip r:embed="rId8"/>
          <a:stretch>
            <a:fillRect/>
          </a:stretch>
        </p:blipFill>
        <p:spPr>
          <a:xfrm>
            <a:off x="5358792" y="5761286"/>
            <a:ext cx="200376" cy="257625"/>
          </a:xfrm>
          <a:prstGeom prst="rect">
            <a:avLst/>
          </a:prstGeom>
        </p:spPr>
      </p:pic>
    </p:spTree>
    <p:extLst>
      <p:ext uri="{BB962C8B-B14F-4D97-AF65-F5344CB8AC3E}">
        <p14:creationId xmlns:p14="http://schemas.microsoft.com/office/powerpoint/2010/main" val="173459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Item Setup</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8737600" y="997527"/>
            <a:ext cx="3201019" cy="5312737"/>
          </a:xfrm>
        </p:spPr>
        <p:txBody>
          <a:bodyPr>
            <a:normAutofit/>
          </a:bodyPr>
          <a:lstStyle/>
          <a:p>
            <a:r>
              <a:rPr lang="en-US" sz="2000" dirty="0"/>
              <a:t>Standard lot numbered item primary unit in this example is KGs</a:t>
            </a:r>
          </a:p>
          <a:p>
            <a:r>
              <a:rPr lang="en-US" sz="2000" dirty="0"/>
              <a:t>Checkbox to indicate lot numbered item is a catchweight item</a:t>
            </a:r>
          </a:p>
          <a:p>
            <a:r>
              <a:rPr lang="en-US" sz="2000" dirty="0"/>
              <a:t>Catchweight Unit – in this example is Each</a:t>
            </a:r>
          </a:p>
          <a:p>
            <a:r>
              <a:rPr lang="en-US" sz="2000" dirty="0"/>
              <a:t>Default Conversion to catchweight UOM – in this example 1 Chicken is 1.25KG (1KG/0.8 Each)</a:t>
            </a:r>
          </a:p>
          <a:p>
            <a:r>
              <a:rPr lang="en-US" sz="2000" dirty="0"/>
              <a:t>Whole Single Unit Item flag – if selected this flag will create 1 of each catchweight unit for tracking</a:t>
            </a:r>
            <a:endParaRPr lang="en-HK" sz="2000" dirty="0"/>
          </a:p>
        </p:txBody>
      </p:sp>
      <p:pic>
        <p:nvPicPr>
          <p:cNvPr id="9" name="Picture 8">
            <a:extLst>
              <a:ext uri="{FF2B5EF4-FFF2-40B4-BE49-F238E27FC236}">
                <a16:creationId xmlns:a16="http://schemas.microsoft.com/office/drawing/2014/main" id="{43EBD375-0092-697E-781A-342515DC1CEA}"/>
              </a:ext>
            </a:extLst>
          </p:cNvPr>
          <p:cNvPicPr>
            <a:picLocks noChangeAspect="1"/>
          </p:cNvPicPr>
          <p:nvPr/>
        </p:nvPicPr>
        <p:blipFill>
          <a:blip r:embed="rId2"/>
          <a:stretch>
            <a:fillRect/>
          </a:stretch>
        </p:blipFill>
        <p:spPr>
          <a:xfrm>
            <a:off x="253381" y="997528"/>
            <a:ext cx="8255420" cy="53770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895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Purchase Order</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12363" y="997528"/>
            <a:ext cx="4212000" cy="4013706"/>
          </a:xfrm>
        </p:spPr>
        <p:txBody>
          <a:bodyPr>
            <a:normAutofit/>
          </a:bodyPr>
          <a:lstStyle/>
          <a:p>
            <a:r>
              <a:rPr lang="en-US" sz="2000" dirty="0"/>
              <a:t>Purchase order as standard – 50KGs ordered</a:t>
            </a:r>
          </a:p>
          <a:p>
            <a:r>
              <a:rPr lang="en-US" sz="2000" dirty="0"/>
              <a:t>Catchweight Unit is Each</a:t>
            </a:r>
          </a:p>
          <a:p>
            <a:r>
              <a:rPr lang="en-US" sz="2000" dirty="0"/>
              <a:t>Default Conversion to catchweight unit gives 40 </a:t>
            </a:r>
            <a:r>
              <a:rPr lang="en-US" sz="2000" dirty="0" err="1"/>
              <a:t>Eachs</a:t>
            </a:r>
            <a:r>
              <a:rPr lang="en-US" sz="2000" dirty="0"/>
              <a:t> for 50 KGS (50KG * 0.8 Catchweight factor)</a:t>
            </a:r>
          </a:p>
          <a:p>
            <a:r>
              <a:rPr lang="en-US" sz="2000" dirty="0"/>
              <a:t>This can be edited if needed on the order line</a:t>
            </a:r>
          </a:p>
          <a:p>
            <a:r>
              <a:rPr lang="en-US" sz="2000" dirty="0"/>
              <a:t>Purchase Order printout (advanced PDF) can show the catchweight unit</a:t>
            </a:r>
          </a:p>
        </p:txBody>
      </p:sp>
      <p:pic>
        <p:nvPicPr>
          <p:cNvPr id="6" name="Picture 5">
            <a:extLst>
              <a:ext uri="{FF2B5EF4-FFF2-40B4-BE49-F238E27FC236}">
                <a16:creationId xmlns:a16="http://schemas.microsoft.com/office/drawing/2014/main" id="{35DA2A4B-4014-8F42-AAE6-FA3D33D3C3B8}"/>
              </a:ext>
            </a:extLst>
          </p:cNvPr>
          <p:cNvPicPr>
            <a:picLocks noChangeAspect="1"/>
          </p:cNvPicPr>
          <p:nvPr/>
        </p:nvPicPr>
        <p:blipFill>
          <a:blip r:embed="rId2"/>
          <a:stretch>
            <a:fillRect/>
          </a:stretch>
        </p:blipFill>
        <p:spPr>
          <a:xfrm>
            <a:off x="267637" y="997528"/>
            <a:ext cx="6990054" cy="5489570"/>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224D3CB9-2204-50F2-EFCB-37446C3460D5}"/>
              </a:ext>
            </a:extLst>
          </p:cNvPr>
          <p:cNvPicPr>
            <a:picLocks noChangeAspect="1"/>
          </p:cNvPicPr>
          <p:nvPr/>
        </p:nvPicPr>
        <p:blipFill>
          <a:blip r:embed="rId3"/>
          <a:stretch>
            <a:fillRect/>
          </a:stretch>
        </p:blipFill>
        <p:spPr>
          <a:xfrm>
            <a:off x="4296725" y="5011234"/>
            <a:ext cx="3598550" cy="15179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590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Item Receipt, pt 1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12363" y="1167895"/>
            <a:ext cx="4212000" cy="1926286"/>
          </a:xfrm>
        </p:spPr>
        <p:txBody>
          <a:bodyPr>
            <a:normAutofit/>
          </a:bodyPr>
          <a:lstStyle/>
          <a:p>
            <a:r>
              <a:rPr lang="en-US" sz="2000" dirty="0"/>
              <a:t>Item Receipt as standard – 50KGs ordered, can be changed etc.</a:t>
            </a:r>
          </a:p>
          <a:p>
            <a:r>
              <a:rPr lang="en-US" sz="2000" dirty="0"/>
              <a:t>Catchweight qty can be edited if needed on the receipt line</a:t>
            </a:r>
          </a:p>
          <a:p>
            <a:pPr marL="0" indent="0">
              <a:buNone/>
            </a:pPr>
            <a:endParaRPr lang="en-US" sz="2000" dirty="0"/>
          </a:p>
        </p:txBody>
      </p:sp>
      <p:pic>
        <p:nvPicPr>
          <p:cNvPr id="5" name="Picture 4">
            <a:extLst>
              <a:ext uri="{FF2B5EF4-FFF2-40B4-BE49-F238E27FC236}">
                <a16:creationId xmlns:a16="http://schemas.microsoft.com/office/drawing/2014/main" id="{C3E13B75-9DAE-7CB7-2D08-5F7250DA9E3C}"/>
              </a:ext>
            </a:extLst>
          </p:cNvPr>
          <p:cNvPicPr>
            <a:picLocks noChangeAspect="1"/>
          </p:cNvPicPr>
          <p:nvPr/>
        </p:nvPicPr>
        <p:blipFill>
          <a:blip r:embed="rId2"/>
          <a:stretch>
            <a:fillRect/>
          </a:stretch>
        </p:blipFill>
        <p:spPr>
          <a:xfrm>
            <a:off x="267637" y="1098828"/>
            <a:ext cx="6911244" cy="484939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45F5D85-EF20-328C-F76D-D95540F6048D}"/>
              </a:ext>
            </a:extLst>
          </p:cNvPr>
          <p:cNvPicPr>
            <a:picLocks noChangeAspect="1"/>
          </p:cNvPicPr>
          <p:nvPr/>
        </p:nvPicPr>
        <p:blipFill>
          <a:blip r:embed="rId3"/>
          <a:stretch>
            <a:fillRect/>
          </a:stretch>
        </p:blipFill>
        <p:spPr>
          <a:xfrm>
            <a:off x="7178881" y="4381662"/>
            <a:ext cx="4251472" cy="15025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229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Item Receipt, pt 2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21599" y="1278731"/>
            <a:ext cx="4212000" cy="1926286"/>
          </a:xfrm>
        </p:spPr>
        <p:txBody>
          <a:bodyPr>
            <a:normAutofit/>
          </a:bodyPr>
          <a:lstStyle/>
          <a:p>
            <a:r>
              <a:rPr lang="en-US" sz="2000" dirty="0"/>
              <a:t>After receipt can edit the lines and adjust quantities</a:t>
            </a:r>
          </a:p>
          <a:p>
            <a:pPr marL="0" indent="0">
              <a:buNone/>
            </a:pPr>
            <a:endParaRPr lang="en-US" sz="2000" dirty="0"/>
          </a:p>
        </p:txBody>
      </p:sp>
      <p:pic>
        <p:nvPicPr>
          <p:cNvPr id="6" name="Picture 5">
            <a:extLst>
              <a:ext uri="{FF2B5EF4-FFF2-40B4-BE49-F238E27FC236}">
                <a16:creationId xmlns:a16="http://schemas.microsoft.com/office/drawing/2014/main" id="{72F74844-4762-5DF4-D6F7-95CB3625D4B2}"/>
              </a:ext>
            </a:extLst>
          </p:cNvPr>
          <p:cNvPicPr>
            <a:picLocks noChangeAspect="1"/>
          </p:cNvPicPr>
          <p:nvPr/>
        </p:nvPicPr>
        <p:blipFill>
          <a:blip r:embed="rId2"/>
          <a:stretch>
            <a:fillRect/>
          </a:stretch>
        </p:blipFill>
        <p:spPr>
          <a:xfrm>
            <a:off x="400189" y="997528"/>
            <a:ext cx="7127448" cy="561839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D2914FB-0BE7-8E30-5738-BD6B98FBC433}"/>
              </a:ext>
            </a:extLst>
          </p:cNvPr>
          <p:cNvPicPr>
            <a:picLocks noChangeAspect="1"/>
          </p:cNvPicPr>
          <p:nvPr/>
        </p:nvPicPr>
        <p:blipFill>
          <a:blip r:embed="rId3"/>
          <a:stretch>
            <a:fillRect/>
          </a:stretch>
        </p:blipFill>
        <p:spPr>
          <a:xfrm>
            <a:off x="4564440" y="4424826"/>
            <a:ext cx="7227371" cy="21228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4341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Item Master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21599" y="1278731"/>
            <a:ext cx="4212000" cy="1926286"/>
          </a:xfrm>
        </p:spPr>
        <p:txBody>
          <a:bodyPr>
            <a:normAutofit/>
          </a:bodyPr>
          <a:lstStyle/>
          <a:p>
            <a:r>
              <a:rPr lang="en-US" sz="2400" dirty="0"/>
              <a:t>In item master can view the catchweight transaction quantities</a:t>
            </a:r>
          </a:p>
          <a:p>
            <a:endParaRPr lang="en-US" sz="2400" dirty="0"/>
          </a:p>
        </p:txBody>
      </p:sp>
      <p:pic>
        <p:nvPicPr>
          <p:cNvPr id="5" name="Picture 4">
            <a:extLst>
              <a:ext uri="{FF2B5EF4-FFF2-40B4-BE49-F238E27FC236}">
                <a16:creationId xmlns:a16="http://schemas.microsoft.com/office/drawing/2014/main" id="{E8777657-2FDB-F415-E6DE-E86FE4DA03AA}"/>
              </a:ext>
            </a:extLst>
          </p:cNvPr>
          <p:cNvPicPr>
            <a:picLocks noChangeAspect="1"/>
          </p:cNvPicPr>
          <p:nvPr/>
        </p:nvPicPr>
        <p:blipFill>
          <a:blip r:embed="rId2"/>
          <a:stretch>
            <a:fillRect/>
          </a:stretch>
        </p:blipFill>
        <p:spPr>
          <a:xfrm>
            <a:off x="258401" y="997528"/>
            <a:ext cx="6654512" cy="430622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9D62C896-C2AC-96C8-3102-C585239C3D75}"/>
              </a:ext>
            </a:extLst>
          </p:cNvPr>
          <p:cNvPicPr>
            <a:picLocks noChangeAspect="1"/>
          </p:cNvPicPr>
          <p:nvPr/>
        </p:nvPicPr>
        <p:blipFill>
          <a:blip r:embed="rId3"/>
          <a:stretch>
            <a:fillRect/>
          </a:stretch>
        </p:blipFill>
        <p:spPr>
          <a:xfrm>
            <a:off x="258401" y="4968675"/>
            <a:ext cx="10567447" cy="15721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402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Inventory Adjustment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21599" y="1278731"/>
            <a:ext cx="4212000" cy="3062360"/>
          </a:xfrm>
        </p:spPr>
        <p:txBody>
          <a:bodyPr>
            <a:normAutofit/>
          </a:bodyPr>
          <a:lstStyle/>
          <a:p>
            <a:r>
              <a:rPr lang="en-US" sz="2000" dirty="0"/>
              <a:t>Inventory adjustment as standard – 10KGs increased, can be changed etc.</a:t>
            </a:r>
          </a:p>
          <a:p>
            <a:r>
              <a:rPr lang="en-US" sz="2000" dirty="0"/>
              <a:t>Catchweight qty can be edited if needed on the line</a:t>
            </a:r>
          </a:p>
          <a:p>
            <a:r>
              <a:rPr lang="en-US" sz="2000" dirty="0"/>
              <a:t>Catchweight transaction line is created (custom record)</a:t>
            </a:r>
          </a:p>
          <a:p>
            <a:r>
              <a:rPr lang="en-US" sz="2000" dirty="0"/>
              <a:t>Can be negative quantity also</a:t>
            </a:r>
          </a:p>
          <a:p>
            <a:endParaRPr lang="en-US" sz="2000" dirty="0"/>
          </a:p>
          <a:p>
            <a:pPr marL="0" indent="0">
              <a:buNone/>
            </a:pPr>
            <a:endParaRPr lang="en-US" sz="2000" dirty="0"/>
          </a:p>
        </p:txBody>
      </p:sp>
      <p:pic>
        <p:nvPicPr>
          <p:cNvPr id="9" name="Picture 8">
            <a:extLst>
              <a:ext uri="{FF2B5EF4-FFF2-40B4-BE49-F238E27FC236}">
                <a16:creationId xmlns:a16="http://schemas.microsoft.com/office/drawing/2014/main" id="{AB93884F-0557-DDFF-7DE3-7A8303C1A304}"/>
              </a:ext>
            </a:extLst>
          </p:cNvPr>
          <p:cNvPicPr>
            <a:picLocks noChangeAspect="1"/>
          </p:cNvPicPr>
          <p:nvPr/>
        </p:nvPicPr>
        <p:blipFill>
          <a:blip r:embed="rId2"/>
          <a:stretch>
            <a:fillRect/>
          </a:stretch>
        </p:blipFill>
        <p:spPr>
          <a:xfrm>
            <a:off x="371522" y="997528"/>
            <a:ext cx="6425203" cy="474697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8D7F7DA-3CFB-D9DB-B198-BC36743DB6E4}"/>
              </a:ext>
            </a:extLst>
          </p:cNvPr>
          <p:cNvPicPr>
            <a:picLocks noChangeAspect="1"/>
          </p:cNvPicPr>
          <p:nvPr/>
        </p:nvPicPr>
        <p:blipFill>
          <a:blip r:embed="rId3"/>
          <a:stretch>
            <a:fillRect/>
          </a:stretch>
        </p:blipFill>
        <p:spPr>
          <a:xfrm>
            <a:off x="5395275" y="5157491"/>
            <a:ext cx="6425203" cy="14924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5524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Item Master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21599" y="1278731"/>
            <a:ext cx="4212000" cy="1926286"/>
          </a:xfrm>
        </p:spPr>
        <p:txBody>
          <a:bodyPr>
            <a:normAutofit/>
          </a:bodyPr>
          <a:lstStyle/>
          <a:p>
            <a:r>
              <a:rPr lang="en-US" sz="2400" dirty="0"/>
              <a:t>In item master can view the catchweight transaction quantities</a:t>
            </a:r>
          </a:p>
          <a:p>
            <a:endParaRPr lang="en-US" sz="2400" dirty="0"/>
          </a:p>
        </p:txBody>
      </p:sp>
      <p:pic>
        <p:nvPicPr>
          <p:cNvPr id="5" name="Picture 4">
            <a:extLst>
              <a:ext uri="{FF2B5EF4-FFF2-40B4-BE49-F238E27FC236}">
                <a16:creationId xmlns:a16="http://schemas.microsoft.com/office/drawing/2014/main" id="{E8777657-2FDB-F415-E6DE-E86FE4DA03AA}"/>
              </a:ext>
            </a:extLst>
          </p:cNvPr>
          <p:cNvPicPr>
            <a:picLocks noChangeAspect="1"/>
          </p:cNvPicPr>
          <p:nvPr/>
        </p:nvPicPr>
        <p:blipFill>
          <a:blip r:embed="rId2"/>
          <a:stretch>
            <a:fillRect/>
          </a:stretch>
        </p:blipFill>
        <p:spPr>
          <a:xfrm>
            <a:off x="258401" y="997528"/>
            <a:ext cx="6654512" cy="4306225"/>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7DBCF59-B53D-272F-E945-7427C52F534A}"/>
              </a:ext>
            </a:extLst>
          </p:cNvPr>
          <p:cNvPicPr>
            <a:picLocks noChangeAspect="1"/>
          </p:cNvPicPr>
          <p:nvPr/>
        </p:nvPicPr>
        <p:blipFill>
          <a:blip r:embed="rId3"/>
          <a:stretch>
            <a:fillRect/>
          </a:stretch>
        </p:blipFill>
        <p:spPr>
          <a:xfrm>
            <a:off x="458771" y="4626024"/>
            <a:ext cx="11274458" cy="19064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187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7B72-8F72-7594-7DB3-02541DB1E85E}"/>
              </a:ext>
            </a:extLst>
          </p:cNvPr>
          <p:cNvSpPr>
            <a:spLocks noGrp="1"/>
          </p:cNvSpPr>
          <p:nvPr>
            <p:ph type="title"/>
          </p:nvPr>
        </p:nvSpPr>
        <p:spPr>
          <a:xfrm>
            <a:off x="441037" y="217344"/>
            <a:ext cx="6643255" cy="780184"/>
          </a:xfrm>
        </p:spPr>
        <p:txBody>
          <a:bodyPr>
            <a:normAutofit/>
          </a:bodyPr>
          <a:lstStyle/>
          <a:p>
            <a:r>
              <a:rPr lang="en-US" sz="3600" b="1" u="sng" dirty="0"/>
              <a:t>Sales Order </a:t>
            </a:r>
            <a:endParaRPr lang="en-HK" sz="3600" b="1" u="sng" dirty="0"/>
          </a:p>
        </p:txBody>
      </p:sp>
      <p:sp>
        <p:nvSpPr>
          <p:cNvPr id="3" name="Content Placeholder 2">
            <a:extLst>
              <a:ext uri="{FF2B5EF4-FFF2-40B4-BE49-F238E27FC236}">
                <a16:creationId xmlns:a16="http://schemas.microsoft.com/office/drawing/2014/main" id="{68703453-F37F-5B3D-3324-F7E333B85451}"/>
              </a:ext>
            </a:extLst>
          </p:cNvPr>
          <p:cNvSpPr>
            <a:spLocks noGrp="1"/>
          </p:cNvSpPr>
          <p:nvPr>
            <p:ph idx="1"/>
          </p:nvPr>
        </p:nvSpPr>
        <p:spPr>
          <a:xfrm>
            <a:off x="7721599" y="1278731"/>
            <a:ext cx="4212000" cy="1926286"/>
          </a:xfrm>
        </p:spPr>
        <p:txBody>
          <a:bodyPr>
            <a:normAutofit/>
          </a:bodyPr>
          <a:lstStyle/>
          <a:p>
            <a:r>
              <a:rPr lang="en-US" sz="2400" dirty="0"/>
              <a:t>Can add catchweight quantities to the SO line</a:t>
            </a:r>
          </a:p>
        </p:txBody>
      </p:sp>
      <p:pic>
        <p:nvPicPr>
          <p:cNvPr id="7" name="Picture 6">
            <a:extLst>
              <a:ext uri="{FF2B5EF4-FFF2-40B4-BE49-F238E27FC236}">
                <a16:creationId xmlns:a16="http://schemas.microsoft.com/office/drawing/2014/main" id="{359C690F-83E3-59EC-3279-E839C425ED18}"/>
              </a:ext>
            </a:extLst>
          </p:cNvPr>
          <p:cNvPicPr>
            <a:picLocks noChangeAspect="1"/>
          </p:cNvPicPr>
          <p:nvPr/>
        </p:nvPicPr>
        <p:blipFill>
          <a:blip r:embed="rId2"/>
          <a:stretch>
            <a:fillRect/>
          </a:stretch>
        </p:blipFill>
        <p:spPr>
          <a:xfrm>
            <a:off x="321869" y="997529"/>
            <a:ext cx="6643255" cy="4818620"/>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0928FA74-54A3-F374-D511-BD54599A1550}"/>
              </a:ext>
            </a:extLst>
          </p:cNvPr>
          <p:cNvPicPr>
            <a:picLocks noChangeAspect="1"/>
          </p:cNvPicPr>
          <p:nvPr/>
        </p:nvPicPr>
        <p:blipFill>
          <a:blip r:embed="rId3"/>
          <a:stretch>
            <a:fillRect/>
          </a:stretch>
        </p:blipFill>
        <p:spPr>
          <a:xfrm>
            <a:off x="682016" y="4675862"/>
            <a:ext cx="5413984" cy="1780065"/>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AF7AFEB4-F030-7006-6B40-09CF0C4E8863}"/>
              </a:ext>
            </a:extLst>
          </p:cNvPr>
          <p:cNvPicPr>
            <a:picLocks noChangeAspect="1"/>
          </p:cNvPicPr>
          <p:nvPr/>
        </p:nvPicPr>
        <p:blipFill>
          <a:blip r:embed="rId4"/>
          <a:stretch>
            <a:fillRect/>
          </a:stretch>
        </p:blipFill>
        <p:spPr>
          <a:xfrm>
            <a:off x="6289964" y="4675862"/>
            <a:ext cx="4692073" cy="18605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6507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Arial Black</vt:lpstr>
      <vt:lpstr>Calibri</vt:lpstr>
      <vt:lpstr>Office Theme</vt:lpstr>
      <vt:lpstr>Catchweight in Oracle NetSuite</vt:lpstr>
      <vt:lpstr>Item Setup</vt:lpstr>
      <vt:lpstr>Purchase Order</vt:lpstr>
      <vt:lpstr>Item Receipt, pt 1 </vt:lpstr>
      <vt:lpstr>Item Receipt, pt 2 </vt:lpstr>
      <vt:lpstr>Item Master </vt:lpstr>
      <vt:lpstr>Inventory Adjustment </vt:lpstr>
      <vt:lpstr>Item Master </vt:lpstr>
      <vt:lpstr>Sales Order </vt:lpstr>
      <vt:lpstr>Fulfilment, pt 1 </vt:lpstr>
      <vt:lpstr>Fulfilment, pt2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O'Dwyer</dc:creator>
  <cp:lastModifiedBy>William ODwyer</cp:lastModifiedBy>
  <cp:revision>17</cp:revision>
  <dcterms:created xsi:type="dcterms:W3CDTF">2024-08-07T02:52:42Z</dcterms:created>
  <dcterms:modified xsi:type="dcterms:W3CDTF">2026-04-07T02:46:25Z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1a328c6-2908-4b5f-86f1-da6c34c5a949_Enabled">
    <vt:lpwstr>true</vt:lpwstr>
  </property>
  <property fmtid="{D5CDD505-2E9C-101B-9397-08002B2CF9AE}" pid="3" name="MSIP_Label_31a328c6-2908-4b5f-86f1-da6c34c5a949_SetDate">
    <vt:lpwstr>2024-08-07T04:46:12Z</vt:lpwstr>
  </property>
  <property fmtid="{D5CDD505-2E9C-101B-9397-08002B2CF9AE}" pid="4" name="MSIP_Label_31a328c6-2908-4b5f-86f1-da6c34c5a949_Method">
    <vt:lpwstr>Privileged</vt:lpwstr>
  </property>
  <property fmtid="{D5CDD505-2E9C-101B-9397-08002B2CF9AE}" pid="5" name="MSIP_Label_31a328c6-2908-4b5f-86f1-da6c34c5a949_Name">
    <vt:lpwstr>Unrestricted</vt:lpwstr>
  </property>
  <property fmtid="{D5CDD505-2E9C-101B-9397-08002B2CF9AE}" pid="6" name="MSIP_Label_31a328c6-2908-4b5f-86f1-da6c34c5a949_SiteId">
    <vt:lpwstr>caff26f9-d028-43ec-a838-3bbf72f9be7a</vt:lpwstr>
  </property>
  <property fmtid="{D5CDD505-2E9C-101B-9397-08002B2CF9AE}" pid="7" name="MSIP_Label_31a328c6-2908-4b5f-86f1-da6c34c5a949_ActionId">
    <vt:lpwstr>c47555f8-d031-4d2d-a5db-72d6e0fc744b</vt:lpwstr>
  </property>
  <property fmtid="{D5CDD505-2E9C-101B-9397-08002B2CF9AE}" pid="8" name="MSIP_Label_31a328c6-2908-4b5f-86f1-da6c34c5a94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Information Classification: Public</vt:lpwstr>
  </property>
</Properties>
</file>